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73" r:id="rId4"/>
    <p:sldId id="272" r:id="rId5"/>
    <p:sldId id="260" r:id="rId6"/>
    <p:sldId id="270" r:id="rId7"/>
    <p:sldId id="271" r:id="rId8"/>
    <p:sldId id="265" r:id="rId9"/>
    <p:sldId id="274" r:id="rId10"/>
    <p:sldId id="261" r:id="rId11"/>
    <p:sldId id="262" r:id="rId12"/>
    <p:sldId id="257" r:id="rId13"/>
    <p:sldId id="263" r:id="rId14"/>
    <p:sldId id="264" r:id="rId15"/>
    <p:sldId id="266" r:id="rId16"/>
    <p:sldId id="275" r:id="rId17"/>
    <p:sldId id="276" r:id="rId18"/>
    <p:sldId id="277" r:id="rId19"/>
    <p:sldId id="278" r:id="rId20"/>
    <p:sldId id="279" r:id="rId21"/>
    <p:sldId id="280" r:id="rId22"/>
    <p:sldId id="281" r:id="rId23"/>
    <p:sldId id="285" r:id="rId24"/>
    <p:sldId id="287" r:id="rId25"/>
    <p:sldId id="286" r:id="rId26"/>
    <p:sldId id="268" r:id="rId27"/>
    <p:sldId id="284"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4"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CBEAF9-9E58-4CC8-A6FF-6DD8A58DEEA4}" type="datetimeFigureOut">
              <a:rPr lang="en-US" smtClean="0"/>
              <a:pPr/>
              <a:t>1/4/2015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CBEAF9-9E58-4CC8-A6FF-6DD8A58DEEA4}" type="datetimeFigureOut">
              <a:rPr lang="en-US" smtClean="0"/>
              <a:pPr/>
              <a:t>1/4/2015</a:t>
            </a:fld>
            <a:endParaRPr lang="en-US"/>
          </a:p>
        </p:txBody>
      </p:sp>
      <p:sp>
        <p:nvSpPr>
          <p:cNvPr id="27" name="Slide Number Placeholder 26"/>
          <p:cNvSpPr>
            <a:spLocks noGrp="1"/>
          </p:cNvSpPr>
          <p:nvPr>
            <p:ph type="sldNum" sz="quarter" idx="11"/>
          </p:nvPr>
        </p:nvSpPr>
        <p:spPr/>
        <p:txBody>
          <a:bodyPr rtlCol="0"/>
          <a:lstStyle/>
          <a:p>
            <a:fld id="{CA15C064-DD44-4CAC-873E-2D1F54821676}" type="slidenum">
              <a:rPr kumimoji="0" lang="en-US" smtClean="0"/>
              <a:pPr/>
              <a:t>‹#›</a:t>
            </a:fld>
            <a:endParaRPr kumimoji="0" lang="en-US" dirty="0"/>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CBEAF9-9E58-4CC8-A6FF-6DD8A58DEEA4}" type="datetimeFigureOut">
              <a:rPr lang="en-US" smtClean="0"/>
              <a:pPr/>
              <a:t>1/4/2015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1/4/2015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pPr/>
              <a:t>1/4/2015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74CBEAF9-9E58-4CC8-A6FF-6DD8A58DEEA4}" type="datetimeFigureOut">
              <a:rPr lang="en-US" smtClean="0"/>
              <a:pPr algn="l" eaLnBrk="1" latinLnBrk="0" hangingPunct="1"/>
              <a:t>1/4/2015</a:t>
            </a:fld>
            <a:endParaRPr lang="en-US" dirty="0">
              <a:solidFill>
                <a:schemeClr val="accent1">
                  <a:shade val="75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dirty="0">
              <a:solidFill>
                <a:schemeClr val="accent1">
                  <a:shade val="75000"/>
                </a:scheme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an </a:t>
            </a:r>
            <a:r>
              <a:rPr lang="en-US" dirty="0" smtClean="0"/>
              <a:t>Essay </a:t>
            </a:r>
            <a:endParaRPr lang="en-US" dirty="0"/>
          </a:p>
        </p:txBody>
      </p:sp>
      <p:sp>
        <p:nvSpPr>
          <p:cNvPr id="3" name="Subtitle 2"/>
          <p:cNvSpPr>
            <a:spLocks noGrp="1"/>
          </p:cNvSpPr>
          <p:nvPr>
            <p:ph type="subTitle" idx="1"/>
          </p:nvPr>
        </p:nvSpPr>
        <p:spPr>
          <a:xfrm>
            <a:off x="457200" y="3899938"/>
            <a:ext cx="7086600" cy="1752600"/>
          </a:xfrm>
        </p:spPr>
        <p:txBody>
          <a:bodyPr/>
          <a:lstStyle/>
          <a:p>
            <a:r>
              <a:rPr lang="en-US" dirty="0" smtClean="0"/>
              <a:t>Informative</a:t>
            </a:r>
          </a:p>
          <a:p>
            <a:endParaRPr lang="en-US" dirty="0" smtClean="0"/>
          </a:p>
          <a:p>
            <a:r>
              <a:rPr lang="en-US" dirty="0" smtClean="0"/>
              <a:t>Sample used:  Christmas Traditions</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cstate="print"/>
          <a:srcRect/>
          <a:stretch>
            <a:fillRect/>
          </a:stretch>
        </p:blipFill>
        <p:spPr bwMode="auto">
          <a:xfrm>
            <a:off x="762000" y="1143000"/>
            <a:ext cx="7648346" cy="4654550"/>
          </a:xfrm>
          <a:prstGeom prst="rect">
            <a:avLst/>
          </a:prstGeom>
          <a:noFill/>
          <a:ln w="38100">
            <a:solidFill>
              <a:srgbClr val="000000"/>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Writing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 direct and to the point</a:t>
            </a:r>
          </a:p>
          <a:p>
            <a:r>
              <a:rPr lang="en-US" dirty="0" smtClean="0"/>
              <a:t>Show an awareness of the audience</a:t>
            </a:r>
          </a:p>
          <a:p>
            <a:r>
              <a:rPr lang="en-US" dirty="0" smtClean="0"/>
              <a:t>Set a purpose for writing</a:t>
            </a:r>
          </a:p>
          <a:p>
            <a:r>
              <a:rPr lang="en-US" dirty="0" smtClean="0"/>
              <a:t>Create voice/tone appropriate to the task</a:t>
            </a:r>
          </a:p>
          <a:p>
            <a:r>
              <a:rPr lang="en-US" dirty="0" smtClean="0"/>
              <a:t>Examine a topic/idea by gathering  important information</a:t>
            </a:r>
          </a:p>
          <a:p>
            <a:r>
              <a:rPr lang="en-US" dirty="0" smtClean="0"/>
              <a:t>State the topic/idea in the introduction</a:t>
            </a:r>
          </a:p>
          <a:p>
            <a:r>
              <a:rPr lang="en-US" dirty="0" smtClean="0"/>
              <a:t>Organize ideas and connect relevant details </a:t>
            </a:r>
          </a:p>
          <a:p>
            <a:r>
              <a:rPr lang="en-US" dirty="0" smtClean="0"/>
              <a:t>Cite evidence from the text to support inferences and conclusions</a:t>
            </a:r>
          </a:p>
          <a:p>
            <a:r>
              <a:rPr lang="en-US" dirty="0" smtClean="0"/>
              <a:t>Provide a strong ending</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wnloads\10 finger Mnemonic.jpg"/>
          <p:cNvPicPr>
            <a:picLocks noChangeAspect="1" noChangeArrowheads="1"/>
          </p:cNvPicPr>
          <p:nvPr/>
        </p:nvPicPr>
        <p:blipFill>
          <a:blip r:embed="rId2" cstate="print"/>
          <a:srcRect/>
          <a:stretch>
            <a:fillRect/>
          </a:stretch>
        </p:blipFill>
        <p:spPr bwMode="auto">
          <a:xfrm>
            <a:off x="0" y="346096"/>
            <a:ext cx="9144000" cy="65119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t>Text Coding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Text coding helps students to become active readers that are aware of their thinking as they read.  Text coding can be useful in identifying evidence that will support their opinion/controlling idea.</a:t>
            </a:r>
          </a:p>
          <a:p>
            <a:r>
              <a:rPr lang="en-US" dirty="0" smtClean="0"/>
              <a:t>As students read the sources, they mark each paragraph using appropriate codes: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cstate="print"/>
          <a:srcRect/>
          <a:stretch>
            <a:fillRect/>
          </a:stretch>
        </p:blipFill>
        <p:spPr bwMode="auto">
          <a:xfrm>
            <a:off x="381000" y="762000"/>
            <a:ext cx="8445657" cy="5645150"/>
          </a:xfrm>
          <a:prstGeom prst="rect">
            <a:avLst/>
          </a:prstGeom>
          <a:noFill/>
          <a:ln w="38100">
            <a:solidFill>
              <a:srgbClr val="000000"/>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Planning </a:t>
            </a:r>
            <a:endParaRPr lang="en-US" dirty="0"/>
          </a:p>
        </p:txBody>
      </p:sp>
      <p:graphicFrame>
        <p:nvGraphicFramePr>
          <p:cNvPr id="4" name="Content Placeholder 3"/>
          <p:cNvGraphicFramePr>
            <a:graphicFrameLocks noGrp="1"/>
          </p:cNvGraphicFramePr>
          <p:nvPr>
            <p:ph idx="1"/>
          </p:nvPr>
        </p:nvGraphicFramePr>
        <p:xfrm>
          <a:off x="457200" y="2249488"/>
          <a:ext cx="8229600" cy="4151312"/>
        </p:xfrm>
        <a:graphic>
          <a:graphicData uri="http://schemas.openxmlformats.org/drawingml/2006/table">
            <a:tbl>
              <a:tblPr firstRow="1" bandRow="1">
                <a:tableStyleId>{5C22544A-7EE6-4342-B048-85BDC9FD1C3A}</a:tableStyleId>
              </a:tblPr>
              <a:tblGrid>
                <a:gridCol w="2057400"/>
                <a:gridCol w="2057400"/>
                <a:gridCol w="2057400"/>
                <a:gridCol w="2057400"/>
              </a:tblGrid>
              <a:tr h="2075656">
                <a:tc>
                  <a:txBody>
                    <a:bodyPr/>
                    <a:lstStyle/>
                    <a:p>
                      <a:r>
                        <a:rPr lang="en-US" dirty="0" smtClean="0"/>
                        <a:t>Introduction</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2075656">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dirty="0" smtClean="0"/>
                        <a:t>Conclusion</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Planning</a:t>
            </a:r>
            <a:endParaRPr lang="en-US" dirty="0"/>
          </a:p>
        </p:txBody>
      </p:sp>
      <p:sp>
        <p:nvSpPr>
          <p:cNvPr id="3" name="Content Placeholder 2"/>
          <p:cNvSpPr>
            <a:spLocks noGrp="1"/>
          </p:cNvSpPr>
          <p:nvPr>
            <p:ph idx="1"/>
          </p:nvPr>
        </p:nvSpPr>
        <p:spPr/>
        <p:txBody>
          <a:bodyPr/>
          <a:lstStyle/>
          <a:p>
            <a:r>
              <a:rPr lang="en-US" dirty="0" smtClean="0"/>
              <a:t>Make simple notes on this graphic organizer</a:t>
            </a:r>
          </a:p>
          <a:p>
            <a:r>
              <a:rPr lang="en-US" dirty="0" smtClean="0"/>
              <a:t>Plan the Body paragraphs first</a:t>
            </a:r>
          </a:p>
          <a:p>
            <a:pPr lvl="1"/>
            <a:r>
              <a:rPr lang="en-US" dirty="0" smtClean="0"/>
              <a:t>Using the sources, jot down simple words/phrases that you want to use in this paragraph</a:t>
            </a:r>
          </a:p>
          <a:p>
            <a:pPr lvl="1"/>
            <a:r>
              <a:rPr lang="en-US" dirty="0" smtClean="0"/>
              <a:t>Make this paragraph about one controlling idea or topic and makes notes in the square on the board</a:t>
            </a:r>
          </a:p>
          <a:p>
            <a:pPr lvl="1"/>
            <a:r>
              <a:rPr lang="en-US" dirty="0" smtClean="0"/>
              <a:t>Include some ideas for elaboration, your own thoughts</a:t>
            </a:r>
          </a:p>
          <a:p>
            <a:pPr lvl="1"/>
            <a:r>
              <a:rPr lang="en-US" dirty="0" smtClean="0"/>
              <a:t>Make each square a separate paragraph with its own category within the controlling idea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Planning</a:t>
            </a:r>
            <a:endParaRPr lang="en-US" dirty="0"/>
          </a:p>
        </p:txBody>
      </p:sp>
      <p:sp>
        <p:nvSpPr>
          <p:cNvPr id="3" name="Content Placeholder 2"/>
          <p:cNvSpPr>
            <a:spLocks noGrp="1"/>
          </p:cNvSpPr>
          <p:nvPr>
            <p:ph idx="1"/>
          </p:nvPr>
        </p:nvSpPr>
        <p:spPr/>
        <p:txBody>
          <a:bodyPr/>
          <a:lstStyle/>
          <a:p>
            <a:r>
              <a:rPr lang="en-US" dirty="0" smtClean="0"/>
              <a:t>Then plan an introduction</a:t>
            </a:r>
          </a:p>
          <a:p>
            <a:pPr lvl="1"/>
            <a:r>
              <a:rPr lang="en-US" dirty="0" smtClean="0"/>
              <a:t>Make a quick note of what type of introduction you would like to use</a:t>
            </a:r>
          </a:p>
          <a:p>
            <a:pPr lvl="1"/>
            <a:r>
              <a:rPr lang="en-US" dirty="0" smtClean="0"/>
              <a:t>Write one sentence to get you started</a:t>
            </a:r>
          </a:p>
          <a:p>
            <a:pPr lvl="1"/>
            <a:r>
              <a:rPr lang="en-US" dirty="0" smtClean="0"/>
              <a:t>You don’t have to write the entire introduction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Planning</a:t>
            </a:r>
            <a:endParaRPr lang="en-US" dirty="0"/>
          </a:p>
        </p:txBody>
      </p:sp>
      <p:sp>
        <p:nvSpPr>
          <p:cNvPr id="3" name="Content Placeholder 2"/>
          <p:cNvSpPr>
            <a:spLocks noGrp="1"/>
          </p:cNvSpPr>
          <p:nvPr>
            <p:ph idx="1"/>
          </p:nvPr>
        </p:nvSpPr>
        <p:spPr/>
        <p:txBody>
          <a:bodyPr/>
          <a:lstStyle/>
          <a:p>
            <a:r>
              <a:rPr lang="en-US" dirty="0" smtClean="0"/>
              <a:t>Then plan a conclusion</a:t>
            </a:r>
          </a:p>
          <a:p>
            <a:pPr lvl="1"/>
            <a:r>
              <a:rPr lang="en-US" dirty="0" smtClean="0"/>
              <a:t>Make a quick note of what you would like to say as your final thought to the reader</a:t>
            </a:r>
          </a:p>
          <a:p>
            <a:pPr lvl="1"/>
            <a:r>
              <a:rPr lang="en-US" dirty="0" smtClean="0"/>
              <a:t>Write one sentence to get you started</a:t>
            </a:r>
          </a:p>
          <a:p>
            <a:pPr lvl="1"/>
            <a:r>
              <a:rPr lang="en-US" dirty="0" smtClean="0"/>
              <a:t>You don’t have to write the entire conclusion here</a:t>
            </a:r>
          </a:p>
          <a:p>
            <a:pPr lvl="1"/>
            <a:r>
              <a:rPr lang="en-US" dirty="0" smtClean="0"/>
              <a:t>Include a zinger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you are ready to write the Essay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Prompt</a:t>
            </a:r>
            <a:endParaRPr lang="en-US" dirty="0"/>
          </a:p>
        </p:txBody>
      </p:sp>
      <p:sp>
        <p:nvSpPr>
          <p:cNvPr id="3" name="Content Placeholder 2"/>
          <p:cNvSpPr>
            <a:spLocks noGrp="1"/>
          </p:cNvSpPr>
          <p:nvPr>
            <p:ph idx="1"/>
          </p:nvPr>
        </p:nvSpPr>
        <p:spPr/>
        <p:txBody>
          <a:bodyPr/>
          <a:lstStyle/>
          <a:p>
            <a:r>
              <a:rPr lang="en-US" dirty="0" smtClean="0"/>
              <a:t>The passages you read were about Christmas traditions people usually do in the Christmas season.  Write an informative essay in which you explain why people continue these Christmas traditions and how they began.  Use information from the sources in your essay.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Essay</a:t>
            </a:r>
            <a:endParaRPr lang="en-US" dirty="0"/>
          </a:p>
        </p:txBody>
      </p:sp>
      <p:sp>
        <p:nvSpPr>
          <p:cNvPr id="3" name="Content Placeholder 2"/>
          <p:cNvSpPr>
            <a:spLocks noGrp="1"/>
          </p:cNvSpPr>
          <p:nvPr>
            <p:ph idx="1"/>
          </p:nvPr>
        </p:nvSpPr>
        <p:spPr/>
        <p:txBody>
          <a:bodyPr/>
          <a:lstStyle/>
          <a:p>
            <a:r>
              <a:rPr lang="en-US" dirty="0" smtClean="0"/>
              <a:t>Using your storyboard as your organizational structure…</a:t>
            </a:r>
          </a:p>
          <a:p>
            <a:r>
              <a:rPr lang="en-US" dirty="0" smtClean="0"/>
              <a:t>Using your sources to include evidence….</a:t>
            </a:r>
          </a:p>
          <a:p>
            <a:endParaRPr lang="en-US" dirty="0" smtClean="0"/>
          </a:p>
          <a:p>
            <a:endParaRPr lang="en-US" dirty="0" smtClean="0"/>
          </a:p>
          <a:p>
            <a:pPr lvl="1">
              <a:buNone/>
            </a:pPr>
            <a:r>
              <a:rPr lang="en-US" sz="4000" dirty="0" smtClean="0"/>
              <a:t>Begin to write on the lined paper</a:t>
            </a:r>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Essay - Introduction</a:t>
            </a:r>
            <a:endParaRPr lang="en-US" dirty="0"/>
          </a:p>
        </p:txBody>
      </p:sp>
      <p:sp>
        <p:nvSpPr>
          <p:cNvPr id="3" name="Content Placeholder 2"/>
          <p:cNvSpPr>
            <a:spLocks noGrp="1"/>
          </p:cNvSpPr>
          <p:nvPr>
            <p:ph idx="1"/>
          </p:nvPr>
        </p:nvSpPr>
        <p:spPr/>
        <p:txBody>
          <a:bodyPr/>
          <a:lstStyle/>
          <a:p>
            <a:r>
              <a:rPr lang="en-US" dirty="0" smtClean="0"/>
              <a:t>Write your introduction first</a:t>
            </a:r>
          </a:p>
          <a:p>
            <a:pPr lvl="1"/>
            <a:r>
              <a:rPr lang="en-US" sz="2400" dirty="0" smtClean="0"/>
              <a:t>Use one of the introduction samples </a:t>
            </a:r>
          </a:p>
          <a:p>
            <a:pPr lvl="1"/>
            <a:r>
              <a:rPr lang="en-US" sz="2400" dirty="0" smtClean="0"/>
              <a:t>Try to mix it up and make your intro unique</a:t>
            </a:r>
          </a:p>
          <a:p>
            <a:pPr lvl="1"/>
            <a:r>
              <a:rPr lang="en-US" sz="2400" dirty="0" smtClean="0"/>
              <a:t>Try to avoid the “question” technique</a:t>
            </a:r>
          </a:p>
          <a:p>
            <a:pPr lvl="1"/>
            <a:r>
              <a:rPr lang="en-US" sz="2400" dirty="0" smtClean="0"/>
              <a:t>Write something that will GRAB the reader and make them want to read your essay</a:t>
            </a:r>
          </a:p>
          <a:p>
            <a:pPr lvl="1"/>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90575"/>
            <a:ext cx="8715375" cy="60674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Essay - Body</a:t>
            </a:r>
            <a:endParaRPr lang="en-US" dirty="0"/>
          </a:p>
        </p:txBody>
      </p:sp>
      <p:sp>
        <p:nvSpPr>
          <p:cNvPr id="3" name="Content Placeholder 2"/>
          <p:cNvSpPr>
            <a:spLocks noGrp="1"/>
          </p:cNvSpPr>
          <p:nvPr>
            <p:ph idx="1"/>
          </p:nvPr>
        </p:nvSpPr>
        <p:spPr/>
        <p:txBody>
          <a:bodyPr/>
          <a:lstStyle/>
          <a:p>
            <a:r>
              <a:rPr lang="en-US" dirty="0" smtClean="0"/>
              <a:t>Now Write the Body paragraphs</a:t>
            </a:r>
          </a:p>
          <a:p>
            <a:pPr lvl="1"/>
            <a:r>
              <a:rPr lang="en-US" sz="2200" dirty="0" smtClean="0"/>
              <a:t>Refer to the storyboard</a:t>
            </a:r>
          </a:p>
          <a:p>
            <a:pPr lvl="1"/>
            <a:r>
              <a:rPr lang="en-US" sz="2200" dirty="0" smtClean="0"/>
              <a:t>Follow the squares</a:t>
            </a:r>
          </a:p>
          <a:p>
            <a:pPr lvl="1"/>
            <a:r>
              <a:rPr lang="en-US" sz="2200" dirty="0" smtClean="0"/>
              <a:t>Check them off as you go</a:t>
            </a:r>
          </a:p>
          <a:p>
            <a:pPr lvl="1"/>
            <a:r>
              <a:rPr lang="en-US" sz="2200" dirty="0" smtClean="0"/>
              <a:t>Refer to the sources to write definitions, examples, key details, quotations, evidence statements</a:t>
            </a:r>
          </a:p>
          <a:p>
            <a:pPr lvl="1"/>
            <a:r>
              <a:rPr lang="en-US" sz="2200" dirty="0" smtClean="0"/>
              <a:t>Include a mini story somewhere</a:t>
            </a:r>
          </a:p>
          <a:p>
            <a:pPr lvl="1"/>
            <a:r>
              <a:rPr lang="en-US" sz="2200" dirty="0" smtClean="0"/>
              <a:t>Be sure to elaborate with your own thoughts</a:t>
            </a:r>
          </a:p>
          <a:p>
            <a:pPr lvl="1"/>
            <a:r>
              <a:rPr lang="en-US" sz="2200" dirty="0" smtClean="0"/>
              <a:t>Use Transitional Phrases!!!</a:t>
            </a:r>
          </a:p>
          <a:p>
            <a:pPr lvl="1"/>
            <a:r>
              <a:rPr lang="en-US" sz="2200" dirty="0" smtClean="0"/>
              <a:t>Use Text Talk phrases </a:t>
            </a:r>
          </a:p>
          <a:p>
            <a:pPr lvl="1"/>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62000" y="276225"/>
            <a:ext cx="5030326" cy="6581775"/>
          </a:xfrm>
          <a:prstGeom prst="rect">
            <a:avLst/>
          </a:prstGeom>
          <a:noFill/>
          <a:ln w="9525">
            <a:noFill/>
            <a:miter lim="800000"/>
            <a:headEnd/>
            <a:tailEnd/>
          </a:ln>
        </p:spPr>
      </p:pic>
      <p:sp>
        <p:nvSpPr>
          <p:cNvPr id="3" name="TextBox 2"/>
          <p:cNvSpPr txBox="1"/>
          <p:nvPr/>
        </p:nvSpPr>
        <p:spPr>
          <a:xfrm>
            <a:off x="6324600" y="2286000"/>
            <a:ext cx="2286000" cy="1477328"/>
          </a:xfrm>
          <a:prstGeom prst="rect">
            <a:avLst/>
          </a:prstGeom>
          <a:noFill/>
        </p:spPr>
        <p:txBody>
          <a:bodyPr wrap="square" rtlCol="0">
            <a:spAutoFit/>
          </a:bodyPr>
          <a:lstStyle/>
          <a:p>
            <a:r>
              <a:rPr lang="en-US" dirty="0" smtClean="0"/>
              <a:t>Use these transitions when writing about evidence from the source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9600" y="685800"/>
            <a:ext cx="4388521" cy="5744456"/>
          </a:xfrm>
          <a:prstGeom prst="rect">
            <a:avLst/>
          </a:prstGeom>
          <a:noFill/>
          <a:ln w="9525">
            <a:noFill/>
            <a:miter lim="800000"/>
            <a:headEnd/>
            <a:tailEnd/>
          </a:ln>
        </p:spPr>
      </p:pic>
      <p:sp>
        <p:nvSpPr>
          <p:cNvPr id="3" name="TextBox 2"/>
          <p:cNvSpPr txBox="1"/>
          <p:nvPr/>
        </p:nvSpPr>
        <p:spPr>
          <a:xfrm>
            <a:off x="6172200" y="3124200"/>
            <a:ext cx="2286000" cy="1200329"/>
          </a:xfrm>
          <a:prstGeom prst="rect">
            <a:avLst/>
          </a:prstGeom>
          <a:noFill/>
        </p:spPr>
        <p:txBody>
          <a:bodyPr wrap="square" rtlCol="0">
            <a:spAutoFit/>
          </a:bodyPr>
          <a:lstStyle/>
          <a:p>
            <a:r>
              <a:rPr lang="en-US" dirty="0" smtClean="0"/>
              <a:t>Use these transitions when elaborating about your own thoughts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cstate="print"/>
          <a:srcRect/>
          <a:stretch>
            <a:fillRect/>
          </a:stretch>
        </p:blipFill>
        <p:spPr bwMode="auto">
          <a:xfrm>
            <a:off x="685800" y="838200"/>
            <a:ext cx="8014283" cy="5416550"/>
          </a:xfrm>
          <a:prstGeom prst="rect">
            <a:avLst/>
          </a:prstGeom>
          <a:noFill/>
          <a:ln w="38100">
            <a:solidFill>
              <a:srgbClr val="00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Essay - Conclusion</a:t>
            </a:r>
            <a:endParaRPr lang="en-US" dirty="0"/>
          </a:p>
        </p:txBody>
      </p:sp>
      <p:sp>
        <p:nvSpPr>
          <p:cNvPr id="3" name="Content Placeholder 2"/>
          <p:cNvSpPr>
            <a:spLocks noGrp="1"/>
          </p:cNvSpPr>
          <p:nvPr>
            <p:ph idx="1"/>
          </p:nvPr>
        </p:nvSpPr>
        <p:spPr/>
        <p:txBody>
          <a:bodyPr/>
          <a:lstStyle/>
          <a:p>
            <a:r>
              <a:rPr lang="en-US" dirty="0" smtClean="0"/>
              <a:t>Write your conclusion last</a:t>
            </a:r>
          </a:p>
          <a:p>
            <a:pPr lvl="1"/>
            <a:r>
              <a:rPr lang="en-US" sz="2400" dirty="0" smtClean="0"/>
              <a:t>Use one of the closing samples </a:t>
            </a:r>
          </a:p>
          <a:p>
            <a:pPr lvl="1"/>
            <a:r>
              <a:rPr lang="en-US" sz="2400" dirty="0" smtClean="0"/>
              <a:t>Try to mix it up and make it unique</a:t>
            </a:r>
          </a:p>
          <a:p>
            <a:pPr lvl="1"/>
            <a:r>
              <a:rPr lang="en-US" sz="2400" dirty="0" smtClean="0"/>
              <a:t>Try to avoid the “question” technique</a:t>
            </a:r>
          </a:p>
          <a:p>
            <a:pPr lvl="1"/>
            <a:r>
              <a:rPr lang="en-US" sz="2400" dirty="0" smtClean="0"/>
              <a:t>Write something that will be a ZINGER for the reader and make them think, laugh, or cry</a:t>
            </a:r>
          </a:p>
          <a:p>
            <a:pPr lvl="1"/>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81013" y="752475"/>
            <a:ext cx="8181975" cy="59531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9075" y="0"/>
            <a:ext cx="8705850" cy="6886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828800"/>
          </a:xfrm>
        </p:spPr>
        <p:txBody>
          <a:bodyPr>
            <a:normAutofit/>
          </a:bodyPr>
          <a:lstStyle/>
          <a:p>
            <a:r>
              <a:rPr lang="en-US" dirty="0" smtClean="0"/>
              <a:t>#1 – Read the prompt</a:t>
            </a:r>
            <a:br>
              <a:rPr lang="en-US" dirty="0" smtClean="0"/>
            </a:br>
            <a:r>
              <a:rPr lang="en-US" dirty="0" smtClean="0"/>
              <a:t>sets a purpose for reading/writing</a:t>
            </a:r>
            <a:endParaRPr lang="en-US" dirty="0"/>
          </a:p>
        </p:txBody>
      </p:sp>
      <p:sp>
        <p:nvSpPr>
          <p:cNvPr id="3" name="Content Placeholder 2"/>
          <p:cNvSpPr>
            <a:spLocks noGrp="1"/>
          </p:cNvSpPr>
          <p:nvPr>
            <p:ph idx="1"/>
          </p:nvPr>
        </p:nvSpPr>
        <p:spPr>
          <a:xfrm>
            <a:off x="457200" y="3276600"/>
            <a:ext cx="8229600" cy="3297936"/>
          </a:xfrm>
        </p:spPr>
        <p:txBody>
          <a:bodyPr/>
          <a:lstStyle/>
          <a:p>
            <a:r>
              <a:rPr lang="en-US" dirty="0" smtClean="0"/>
              <a:t>Begin by looking at the prompt</a:t>
            </a:r>
          </a:p>
          <a:p>
            <a:r>
              <a:rPr lang="en-US" dirty="0" smtClean="0"/>
              <a:t>Read through it carefully</a:t>
            </a:r>
          </a:p>
          <a:p>
            <a:r>
              <a:rPr lang="en-US" dirty="0" smtClean="0"/>
              <a:t>This will set a purpose for the reading of the passages</a:t>
            </a:r>
          </a:p>
          <a:p>
            <a:r>
              <a:rPr lang="en-US" dirty="0" smtClean="0"/>
              <a:t>This will also set a purpose for writing the essay</a:t>
            </a:r>
            <a:endParaRPr lang="en-US" dirty="0"/>
          </a:p>
        </p:txBody>
      </p:sp>
    </p:spTree>
    <p:extLst>
      <p:ext uri="{BB962C8B-B14F-4D97-AF65-F5344CB8AC3E}">
        <p14:creationId xmlns:p14="http://schemas.microsoft.com/office/powerpoint/2010/main" xmlns="" val="136155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972"/>
            <a:ext cx="8229600" cy="1643828"/>
          </a:xfrm>
        </p:spPr>
        <p:txBody>
          <a:bodyPr/>
          <a:lstStyle/>
          <a:p>
            <a:r>
              <a:rPr lang="en-US" dirty="0" smtClean="0"/>
              <a:t>Understand the Prompt</a:t>
            </a:r>
            <a:br>
              <a:rPr lang="en-US" dirty="0" smtClean="0"/>
            </a:br>
            <a:r>
              <a:rPr lang="en-US" dirty="0" smtClean="0"/>
              <a:t>*make notes on the prompt</a:t>
            </a:r>
            <a:endParaRPr lang="en-US" dirty="0"/>
          </a:p>
        </p:txBody>
      </p:sp>
      <p:sp>
        <p:nvSpPr>
          <p:cNvPr id="3" name="Content Placeholder 2"/>
          <p:cNvSpPr>
            <a:spLocks noGrp="1"/>
          </p:cNvSpPr>
          <p:nvPr>
            <p:ph idx="1"/>
          </p:nvPr>
        </p:nvSpPr>
        <p:spPr>
          <a:xfrm>
            <a:off x="457200" y="2249424"/>
            <a:ext cx="8229600" cy="2932176"/>
          </a:xfrm>
        </p:spPr>
        <p:txBody>
          <a:bodyPr/>
          <a:lstStyle/>
          <a:p>
            <a:r>
              <a:rPr lang="en-US" dirty="0" smtClean="0"/>
              <a:t>The passages you read were about </a:t>
            </a:r>
            <a:r>
              <a:rPr lang="en-US" u="sng" dirty="0" smtClean="0"/>
              <a:t>Christmas traditions</a:t>
            </a:r>
            <a:r>
              <a:rPr lang="en-US" dirty="0" smtClean="0"/>
              <a:t> people usually do in the Christmas season.  Write an informative essay in which you explain why people continue these Christmas traditions </a:t>
            </a:r>
            <a:r>
              <a:rPr lang="en-US" dirty="0" smtClean="0">
                <a:solidFill>
                  <a:srgbClr val="FF0000"/>
                </a:solidFill>
              </a:rPr>
              <a:t>and </a:t>
            </a:r>
            <a:r>
              <a:rPr lang="en-US" dirty="0" smtClean="0"/>
              <a:t>how they began.  Use information from the sources in your essay.  </a:t>
            </a:r>
          </a:p>
          <a:p>
            <a:endParaRPr lang="en-US" dirty="0"/>
          </a:p>
        </p:txBody>
      </p:sp>
      <p:sp>
        <p:nvSpPr>
          <p:cNvPr id="4" name="Oval 3"/>
          <p:cNvSpPr/>
          <p:nvPr/>
        </p:nvSpPr>
        <p:spPr>
          <a:xfrm>
            <a:off x="2209800" y="3124200"/>
            <a:ext cx="990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600" y="3124200"/>
            <a:ext cx="1905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209800" y="3581400"/>
            <a:ext cx="609600" cy="381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390900" y="3878580"/>
            <a:ext cx="533400" cy="533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55946" y="3527491"/>
            <a:ext cx="228600" cy="4888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5221224"/>
            <a:ext cx="5105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Know what type of essay we need to write</a:t>
            </a:r>
          </a:p>
          <a:p>
            <a:pPr marL="285750" indent="-285750">
              <a:buFont typeface="Arial" panose="020B0604020202020204" pitchFamily="34" charset="0"/>
              <a:buChar char="•"/>
            </a:pPr>
            <a:r>
              <a:rPr lang="en-US" dirty="0" smtClean="0"/>
              <a:t>Is this a 1 part prompt? Or a 2 part prompt?</a:t>
            </a:r>
          </a:p>
          <a:p>
            <a:pPr marL="285750" indent="-285750">
              <a:buFont typeface="Arial" panose="020B0604020202020204" pitchFamily="34" charset="0"/>
              <a:buChar char="•"/>
            </a:pPr>
            <a:r>
              <a:rPr lang="en-US" dirty="0" smtClean="0"/>
              <a:t>What exactly am I asked to write about?</a:t>
            </a:r>
            <a:endParaRPr lang="en-US" dirty="0"/>
          </a:p>
        </p:txBody>
      </p:sp>
    </p:spTree>
    <p:extLst>
      <p:ext uri="{BB962C8B-B14F-4D97-AF65-F5344CB8AC3E}">
        <p14:creationId xmlns:p14="http://schemas.microsoft.com/office/powerpoint/2010/main" xmlns="" val="185532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this is a two part prompt</a:t>
            </a:r>
            <a:endParaRPr lang="en-US" dirty="0"/>
          </a:p>
        </p:txBody>
      </p:sp>
      <p:sp>
        <p:nvSpPr>
          <p:cNvPr id="3" name="Content Placeholder 2"/>
          <p:cNvSpPr>
            <a:spLocks noGrp="1"/>
          </p:cNvSpPr>
          <p:nvPr>
            <p:ph idx="1"/>
          </p:nvPr>
        </p:nvSpPr>
        <p:spPr>
          <a:xfrm>
            <a:off x="457200" y="2249424"/>
            <a:ext cx="8229600" cy="2932176"/>
          </a:xfrm>
        </p:spPr>
        <p:txBody>
          <a:bodyPr/>
          <a:lstStyle/>
          <a:p>
            <a:r>
              <a:rPr lang="en-US" dirty="0" smtClean="0"/>
              <a:t>The passages you read were about Christmas traditions people usually do in the Christmas season</a:t>
            </a:r>
            <a:r>
              <a:rPr lang="en-US" u="sng" dirty="0" smtClean="0">
                <a:solidFill>
                  <a:schemeClr val="accent3">
                    <a:lumMod val="75000"/>
                  </a:schemeClr>
                </a:solidFill>
              </a:rPr>
              <a:t>.  </a:t>
            </a:r>
            <a:r>
              <a:rPr lang="en-US" u="sng" dirty="0" smtClean="0">
                <a:solidFill>
                  <a:srgbClr val="00B050"/>
                </a:solidFill>
              </a:rPr>
              <a:t>Write an informative essay in which you explain </a:t>
            </a:r>
            <a:r>
              <a:rPr lang="en-US" u="sng" dirty="0" smtClean="0">
                <a:solidFill>
                  <a:schemeClr val="accent3">
                    <a:lumMod val="75000"/>
                  </a:schemeClr>
                </a:solidFill>
              </a:rPr>
              <a:t>why people continue these Christmas traditions </a:t>
            </a:r>
            <a:r>
              <a:rPr lang="en-US" dirty="0" smtClean="0"/>
              <a:t>and </a:t>
            </a:r>
            <a:r>
              <a:rPr lang="en-US" u="sng" dirty="0" smtClean="0">
                <a:solidFill>
                  <a:schemeClr val="accent6">
                    <a:lumMod val="75000"/>
                  </a:schemeClr>
                </a:solidFill>
              </a:rPr>
              <a:t>how they began</a:t>
            </a:r>
            <a:r>
              <a:rPr lang="en-US" dirty="0" smtClean="0"/>
              <a:t>.  Use information from the sources in your essay.  </a:t>
            </a:r>
          </a:p>
          <a:p>
            <a:endParaRPr lang="en-US" dirty="0"/>
          </a:p>
        </p:txBody>
      </p:sp>
      <p:cxnSp>
        <p:nvCxnSpPr>
          <p:cNvPr id="5" name="Straight Arrow Connector 4"/>
          <p:cNvCxnSpPr/>
          <p:nvPr/>
        </p:nvCxnSpPr>
        <p:spPr>
          <a:xfrm flipV="1">
            <a:off x="838200" y="4343400"/>
            <a:ext cx="685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572000" y="4343400"/>
            <a:ext cx="533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6019800"/>
            <a:ext cx="1371600" cy="369332"/>
          </a:xfrm>
          <a:prstGeom prst="rect">
            <a:avLst/>
          </a:prstGeom>
          <a:noFill/>
        </p:spPr>
        <p:txBody>
          <a:bodyPr wrap="square" rtlCol="0">
            <a:spAutoFit/>
          </a:bodyPr>
          <a:lstStyle/>
          <a:p>
            <a:r>
              <a:rPr lang="en-US" dirty="0" smtClean="0"/>
              <a:t>Part 1</a:t>
            </a:r>
            <a:endParaRPr lang="en-US" dirty="0"/>
          </a:p>
        </p:txBody>
      </p:sp>
      <p:sp>
        <p:nvSpPr>
          <p:cNvPr id="11" name="TextBox 10"/>
          <p:cNvSpPr txBox="1"/>
          <p:nvPr/>
        </p:nvSpPr>
        <p:spPr>
          <a:xfrm>
            <a:off x="4953000" y="6096000"/>
            <a:ext cx="1371600" cy="369332"/>
          </a:xfrm>
          <a:prstGeom prst="rect">
            <a:avLst/>
          </a:prstGeom>
          <a:noFill/>
        </p:spPr>
        <p:txBody>
          <a:bodyPr wrap="square" rtlCol="0">
            <a:spAutoFit/>
          </a:bodyPr>
          <a:lstStyle/>
          <a:p>
            <a:r>
              <a:rPr lang="en-US" dirty="0" smtClean="0"/>
              <a:t>Part 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67132508"/>
              </p:ext>
            </p:extLst>
          </p:nvPr>
        </p:nvGraphicFramePr>
        <p:xfrm>
          <a:off x="1600200" y="3505200"/>
          <a:ext cx="6096000" cy="3162300"/>
        </p:xfrm>
        <a:graphic>
          <a:graphicData uri="http://schemas.openxmlformats.org/drawingml/2006/table">
            <a:tbl>
              <a:tblPr firstRow="1" bandRow="1">
                <a:tableStyleId>{5C22544A-7EE6-4342-B048-85BDC9FD1C3A}</a:tableStyleId>
              </a:tblPr>
              <a:tblGrid>
                <a:gridCol w="3048000"/>
                <a:gridCol w="3048000"/>
              </a:tblGrid>
              <a:tr h="1041400">
                <a:tc>
                  <a:txBody>
                    <a:bodyPr/>
                    <a:lstStyle/>
                    <a:p>
                      <a:pPr algn="ctr"/>
                      <a:r>
                        <a:rPr lang="en-US" sz="4400" dirty="0" smtClean="0"/>
                        <a:t>Part</a:t>
                      </a:r>
                      <a:r>
                        <a:rPr lang="en-US" sz="4400" baseline="0" dirty="0" smtClean="0"/>
                        <a:t> 1</a:t>
                      </a:r>
                      <a:endParaRPr lang="en-US" sz="4400" dirty="0"/>
                    </a:p>
                  </a:txBody>
                  <a:tcPr/>
                </a:tc>
                <a:tc>
                  <a:txBody>
                    <a:bodyPr/>
                    <a:lstStyle/>
                    <a:p>
                      <a:pPr algn="ctr"/>
                      <a:r>
                        <a:rPr lang="en-US" sz="4400" dirty="0" smtClean="0"/>
                        <a:t>Part</a:t>
                      </a:r>
                      <a:r>
                        <a:rPr lang="en-US" sz="4400" baseline="0" dirty="0" smtClean="0"/>
                        <a:t> 2</a:t>
                      </a:r>
                      <a:endParaRPr lang="en-US" sz="4400" dirty="0"/>
                    </a:p>
                  </a:txBody>
                  <a:tcPr/>
                </a:tc>
              </a:tr>
              <a:tr h="2120900">
                <a:tc>
                  <a:txBody>
                    <a:bodyPr/>
                    <a:lstStyle/>
                    <a:p>
                      <a:r>
                        <a:rPr lang="en-US" sz="2400" dirty="0" smtClean="0"/>
                        <a:t>Why do people continue these Christmas traditions?</a:t>
                      </a:r>
                      <a:endParaRPr lang="en-US" sz="2400" dirty="0"/>
                    </a:p>
                  </a:txBody>
                  <a:tcPr/>
                </a:tc>
                <a:tc>
                  <a:txBody>
                    <a:bodyPr/>
                    <a:lstStyle/>
                    <a:p>
                      <a:r>
                        <a:rPr lang="en-US" sz="2400" dirty="0" smtClean="0"/>
                        <a:t>How did these Christmas</a:t>
                      </a:r>
                      <a:r>
                        <a:rPr lang="en-US" sz="2400" baseline="0" dirty="0" smtClean="0"/>
                        <a:t> traditions begin?</a:t>
                      </a:r>
                      <a:endParaRPr lang="en-US" sz="2400" dirty="0"/>
                    </a:p>
                  </a:txBody>
                  <a:tcPr/>
                </a:tc>
              </a:tr>
            </a:tbl>
          </a:graphicData>
        </a:graphic>
      </p:graphicFrame>
      <p:sp>
        <p:nvSpPr>
          <p:cNvPr id="3" name="TextBox 2"/>
          <p:cNvSpPr txBox="1"/>
          <p:nvPr/>
        </p:nvSpPr>
        <p:spPr>
          <a:xfrm>
            <a:off x="381000" y="838200"/>
            <a:ext cx="7239000" cy="646331"/>
          </a:xfrm>
          <a:prstGeom prst="rect">
            <a:avLst/>
          </a:prstGeom>
          <a:noFill/>
        </p:spPr>
        <p:txBody>
          <a:bodyPr wrap="square" rtlCol="0">
            <a:spAutoFit/>
          </a:bodyPr>
          <a:lstStyle/>
          <a:p>
            <a:r>
              <a:rPr lang="en-US" sz="3600" dirty="0" smtClean="0"/>
              <a:t>Map out the 2 part prompt</a:t>
            </a:r>
            <a:endParaRPr lang="en-US" sz="3600" dirty="0"/>
          </a:p>
        </p:txBody>
      </p:sp>
      <p:sp>
        <p:nvSpPr>
          <p:cNvPr id="4" name="TextBox 3"/>
          <p:cNvSpPr txBox="1"/>
          <p:nvPr/>
        </p:nvSpPr>
        <p:spPr>
          <a:xfrm>
            <a:off x="990600" y="1981200"/>
            <a:ext cx="72390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Draw a table at the bottom of your prompt paper to look like this</a:t>
            </a:r>
            <a:endParaRPr lang="en-US" sz="2400" dirty="0"/>
          </a:p>
        </p:txBody>
      </p:sp>
    </p:spTree>
    <p:extLst>
      <p:ext uri="{BB962C8B-B14F-4D97-AF65-F5344CB8AC3E}">
        <p14:creationId xmlns:p14="http://schemas.microsoft.com/office/powerpoint/2010/main" xmlns="" val="353946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Read for 30-40 minutes</a:t>
            </a:r>
            <a:endParaRPr lang="en-US" dirty="0"/>
          </a:p>
        </p:txBody>
      </p:sp>
      <p:sp>
        <p:nvSpPr>
          <p:cNvPr id="3" name="Content Placeholder 2"/>
          <p:cNvSpPr>
            <a:spLocks noGrp="1"/>
          </p:cNvSpPr>
          <p:nvPr>
            <p:ph idx="1"/>
          </p:nvPr>
        </p:nvSpPr>
        <p:spPr/>
        <p:txBody>
          <a:bodyPr/>
          <a:lstStyle/>
          <a:p>
            <a:r>
              <a:rPr lang="en-US" dirty="0" smtClean="0"/>
              <a:t>Read the passages</a:t>
            </a:r>
          </a:p>
          <a:p>
            <a:pPr lvl="1"/>
            <a:r>
              <a:rPr lang="en-US" dirty="0" smtClean="0"/>
              <a:t>This is just like taking a reading test</a:t>
            </a:r>
          </a:p>
          <a:p>
            <a:pPr lvl="1"/>
            <a:r>
              <a:rPr lang="en-US" dirty="0" smtClean="0"/>
              <a:t>Spend 30-40 minutes going over it</a:t>
            </a:r>
          </a:p>
          <a:p>
            <a:pPr lvl="1"/>
            <a:r>
              <a:rPr lang="en-US" dirty="0" smtClean="0"/>
              <a:t>Follow the 1</a:t>
            </a:r>
            <a:r>
              <a:rPr lang="en-US" baseline="30000" dirty="0" smtClean="0"/>
              <a:t>st</a:t>
            </a:r>
            <a:r>
              <a:rPr lang="en-US" dirty="0" smtClean="0"/>
              <a:t> read, 2</a:t>
            </a:r>
            <a:r>
              <a:rPr lang="en-US" baseline="30000" dirty="0" smtClean="0"/>
              <a:t>nd</a:t>
            </a:r>
            <a:r>
              <a:rPr lang="en-US" dirty="0" smtClean="0"/>
              <a:t> read, and 3</a:t>
            </a:r>
            <a:r>
              <a:rPr lang="en-US" baseline="30000" dirty="0" smtClean="0"/>
              <a:t>rd</a:t>
            </a:r>
            <a:r>
              <a:rPr lang="en-US" dirty="0" smtClean="0"/>
              <a:t> read format</a:t>
            </a:r>
          </a:p>
          <a:p>
            <a:r>
              <a:rPr lang="en-US" dirty="0" smtClean="0"/>
              <a:t>While reading, underline important information</a:t>
            </a:r>
          </a:p>
          <a:p>
            <a:r>
              <a:rPr lang="en-US" dirty="0" smtClean="0"/>
              <a:t>Underline evidence that we want to use in our essay</a:t>
            </a:r>
          </a:p>
          <a:p>
            <a:r>
              <a:rPr lang="en-US" dirty="0" smtClean="0"/>
              <a:t>Make notes on the passage of sentences that we want to use as a quote, key detail</a:t>
            </a:r>
          </a:p>
          <a:p>
            <a:endParaRPr lang="en-US" dirty="0"/>
          </a:p>
        </p:txBody>
      </p:sp>
    </p:spTree>
    <p:extLst>
      <p:ext uri="{BB962C8B-B14F-4D97-AF65-F5344CB8AC3E}">
        <p14:creationId xmlns:p14="http://schemas.microsoft.com/office/powerpoint/2010/main" xmlns="" val="210760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t>Selective Underlining/Highlighting: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lnSpc>
                <a:spcPct val="150000"/>
              </a:lnSpc>
            </a:pPr>
            <a:r>
              <a:rPr lang="en-US" sz="2000" dirty="0" smtClean="0">
                <a:latin typeface="Tahoma" pitchFamily="34" charset="0"/>
                <a:ea typeface="Tahoma" pitchFamily="34" charset="0"/>
                <a:cs typeface="Tahoma" pitchFamily="34" charset="0"/>
              </a:rPr>
              <a:t>Read the Prompt: Students must have purpose for reading before beginning to read the selections and before underlining/highlighting.</a:t>
            </a:r>
          </a:p>
          <a:p>
            <a:pPr lvl="0">
              <a:lnSpc>
                <a:spcPct val="150000"/>
              </a:lnSpc>
            </a:pPr>
            <a:r>
              <a:rPr lang="en-US" sz="2000" dirty="0" smtClean="0">
                <a:latin typeface="Tahoma" pitchFamily="34" charset="0"/>
                <a:ea typeface="Tahoma" pitchFamily="34" charset="0"/>
                <a:cs typeface="Tahoma" pitchFamily="34" charset="0"/>
              </a:rPr>
              <a:t>Read the selections.</a:t>
            </a:r>
          </a:p>
          <a:p>
            <a:pPr lvl="0">
              <a:lnSpc>
                <a:spcPct val="150000"/>
              </a:lnSpc>
            </a:pPr>
            <a:r>
              <a:rPr lang="en-US" sz="2000" dirty="0" smtClean="0">
                <a:latin typeface="Tahoma" pitchFamily="34" charset="0"/>
                <a:ea typeface="Tahoma" pitchFamily="34" charset="0"/>
                <a:cs typeface="Tahoma" pitchFamily="34" charset="0"/>
              </a:rPr>
              <a:t>Reread one paragraph or sections at a time and begin underlining always keeping the purpose for reading.</a:t>
            </a:r>
          </a:p>
          <a:p>
            <a:pPr lvl="0">
              <a:lnSpc>
                <a:spcPct val="150000"/>
              </a:lnSpc>
            </a:pPr>
            <a:r>
              <a:rPr lang="en-US" sz="2000" dirty="0" smtClean="0">
                <a:latin typeface="Tahoma" pitchFamily="34" charset="0"/>
                <a:ea typeface="Tahoma" pitchFamily="34" charset="0"/>
                <a:cs typeface="Tahoma" pitchFamily="34" charset="0"/>
              </a:rPr>
              <a:t>Choose key words or phrases to highlight/underline, never entire sentences or paragraphs.</a:t>
            </a:r>
          </a:p>
          <a:p>
            <a:pPr lvl="0">
              <a:lnSpc>
                <a:spcPct val="150000"/>
              </a:lnSpc>
            </a:pPr>
            <a:r>
              <a:rPr lang="en-US" sz="2000" dirty="0" smtClean="0">
                <a:latin typeface="Tahoma" pitchFamily="34" charset="0"/>
                <a:ea typeface="Tahoma" pitchFamily="34" charset="0"/>
                <a:cs typeface="Tahoma" pitchFamily="34" charset="0"/>
              </a:rPr>
              <a:t>Generate topics or categories for ideas and write them in the margins.</a:t>
            </a:r>
          </a:p>
          <a:p>
            <a:pPr lvl="0">
              <a:lnSpc>
                <a:spcPct val="150000"/>
              </a:lnSpc>
            </a:pPr>
            <a:r>
              <a:rPr lang="en-US" sz="2000" dirty="0" smtClean="0">
                <a:latin typeface="Tahoma" pitchFamily="34" charset="0"/>
                <a:ea typeface="Tahoma" pitchFamily="34" charset="0"/>
                <a:cs typeface="Tahoma" pitchFamily="34" charset="0"/>
              </a:rPr>
              <a:t>Discuss and justify underlined information with a partner (only during class instruction not during assessment).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16" y="838200"/>
            <a:ext cx="8229600" cy="1066800"/>
          </a:xfrm>
        </p:spPr>
        <p:txBody>
          <a:bodyPr/>
          <a:lstStyle/>
          <a:p>
            <a:r>
              <a:rPr lang="en-US" dirty="0" smtClean="0"/>
              <a:t>#2  Reading the passages</a:t>
            </a:r>
            <a:endParaRPr lang="en-US" dirty="0"/>
          </a:p>
        </p:txBody>
      </p:sp>
      <p:sp>
        <p:nvSpPr>
          <p:cNvPr id="3" name="Content Placeholder 2"/>
          <p:cNvSpPr>
            <a:spLocks noGrp="1"/>
          </p:cNvSpPr>
          <p:nvPr>
            <p:ph idx="1"/>
          </p:nvPr>
        </p:nvSpPr>
        <p:spPr/>
        <p:txBody>
          <a:bodyPr/>
          <a:lstStyle/>
          <a:p>
            <a:r>
              <a:rPr lang="en-US" dirty="0" smtClean="0"/>
              <a:t>Write notes on the passages that you will use as elaboration</a:t>
            </a:r>
          </a:p>
          <a:p>
            <a:pPr lvl="1"/>
            <a:r>
              <a:rPr lang="en-US" dirty="0" smtClean="0"/>
              <a:t>Did you find a tradition that your family always follows?  Plan to tell a mini story about that</a:t>
            </a:r>
          </a:p>
          <a:p>
            <a:pPr lvl="1"/>
            <a:r>
              <a:rPr lang="en-US" dirty="0" smtClean="0"/>
              <a:t>Is there a tradition that your family never follows? Plan to make a statement as to why your family does not do this tradition</a:t>
            </a:r>
          </a:p>
          <a:p>
            <a:pPr lvl="2"/>
            <a:r>
              <a:rPr lang="en-US" dirty="0" smtClean="0"/>
              <a:t>You could quote a family member (like Uncle Bob who loves to take you shopping) and include their words in your essay</a:t>
            </a:r>
          </a:p>
          <a:p>
            <a:endParaRPr lang="en-US" dirty="0"/>
          </a:p>
        </p:txBody>
      </p:sp>
    </p:spTree>
    <p:extLst>
      <p:ext uri="{BB962C8B-B14F-4D97-AF65-F5344CB8AC3E}">
        <p14:creationId xmlns:p14="http://schemas.microsoft.com/office/powerpoint/2010/main" xmlns="" val="1536642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592</TotalTime>
  <Words>981</Words>
  <Application>Microsoft Office PowerPoint</Application>
  <PresentationFormat>On-screen Show (4:3)</PresentationFormat>
  <Paragraphs>111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Writing an Essay </vt:lpstr>
      <vt:lpstr>The Writing Prompt</vt:lpstr>
      <vt:lpstr>#1 – Read the prompt sets a purpose for reading/writing</vt:lpstr>
      <vt:lpstr>Understand the Prompt *make notes on the prompt</vt:lpstr>
      <vt:lpstr>NOTICE: this is a two part prompt</vt:lpstr>
      <vt:lpstr>Slide 6</vt:lpstr>
      <vt:lpstr>#2  Read for 30-40 minutes</vt:lpstr>
      <vt:lpstr>Selective Underlining/Highlighting: </vt:lpstr>
      <vt:lpstr>#2  Reading the passages</vt:lpstr>
      <vt:lpstr>Slide 10</vt:lpstr>
      <vt:lpstr>Academic Writing </vt:lpstr>
      <vt:lpstr>Slide 12</vt:lpstr>
      <vt:lpstr>Text Coding </vt:lpstr>
      <vt:lpstr>Slide 14</vt:lpstr>
      <vt:lpstr>Storyboard Planning </vt:lpstr>
      <vt:lpstr>Storyboard Planning</vt:lpstr>
      <vt:lpstr>Storyboard Planning</vt:lpstr>
      <vt:lpstr>Storyboard Planning</vt:lpstr>
      <vt:lpstr>Now you are ready to write the Essay</vt:lpstr>
      <vt:lpstr>Write the Essay</vt:lpstr>
      <vt:lpstr>Write the Essay - Introduction</vt:lpstr>
      <vt:lpstr>Slide 22</vt:lpstr>
      <vt:lpstr>Write the Essay - Body</vt:lpstr>
      <vt:lpstr>Slide 24</vt:lpstr>
      <vt:lpstr>Slide 25</vt:lpstr>
      <vt:lpstr>Slide 26</vt:lpstr>
      <vt:lpstr>Write the Essay - Conclusion</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 Essay</dc:title>
  <dc:creator>Owner</dc:creator>
  <cp:lastModifiedBy>Owner</cp:lastModifiedBy>
  <cp:revision>34</cp:revision>
  <dcterms:created xsi:type="dcterms:W3CDTF">2014-12-15T00:39:53Z</dcterms:created>
  <dcterms:modified xsi:type="dcterms:W3CDTF">2015-01-05T00:25:48Z</dcterms:modified>
</cp:coreProperties>
</file>